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18"/>
  </p:notesMasterIdLst>
  <p:sldIdLst>
    <p:sldId id="256" r:id="rId3"/>
    <p:sldId id="270" r:id="rId4"/>
    <p:sldId id="288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2" r:id="rId16"/>
    <p:sldId id="287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4"/>
    <p:restoredTop sz="75489" autoAdjust="0"/>
  </p:normalViewPr>
  <p:slideViewPr>
    <p:cSldViewPr snapToGrid="0" snapToObjects="1">
      <p:cViewPr>
        <p:scale>
          <a:sx n="50" d="100"/>
          <a:sy n="50" d="100"/>
        </p:scale>
        <p:origin x="656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087EF-0553-42DF-893A-91C634DE6385}" type="datetimeFigureOut">
              <a:rPr lang="nl-NL" smtClean="0"/>
              <a:t>15-5-2020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F0D5-052A-4191-8EA4-C346C2E573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3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67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133291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029" y="5296636"/>
            <a:ext cx="3252987" cy="9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15-5-2020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4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15-5-2020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846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15-5-2020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085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137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6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">
            <a:off x="8745415" y="3750408"/>
            <a:ext cx="3680069" cy="368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Hoofdstuk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hoofdstuk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681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F9AA8-42ED-4787-AE1A-24C00F6EB1A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5403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22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20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7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15-5-2020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07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15-5-2020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13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15-5-2020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77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FA54-F40C-8041-B70B-973F0B56D9B8}" type="datetimeFigureOut">
              <a:rPr lang="nl-NL" smtClean="0"/>
              <a:t>15-5-2020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2C79-C462-234E-A35C-93AED18ADB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24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2C0E-B441-429A-A2E5-A434B4231498}" type="datetimeFigureOut">
              <a:rPr lang="nl-NL" smtClean="0"/>
              <a:t>15-5-2020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yPrW_VGud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hyperlink" Target="https://www.bitmagazine.nl/wetenschap/paarden-en-hun-vachtkleuren-hoe-zit-het-eigenlijk/10274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737937" y="0"/>
            <a:ext cx="9144000" cy="1599727"/>
          </a:xfrm>
        </p:spPr>
        <p:txBody>
          <a:bodyPr/>
          <a:lstStyle/>
          <a:p>
            <a:r>
              <a:rPr lang="nl-NL" sz="4800" dirty="0" smtClean="0">
                <a:solidFill>
                  <a:srgbClr val="FFC000"/>
                </a:solidFill>
              </a:rPr>
              <a:t>Les 1</a:t>
            </a:r>
            <a:endParaRPr lang="nl-NL" sz="4800" dirty="0">
              <a:solidFill>
                <a:srgbClr val="FFC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632548"/>
            <a:ext cx="9144000" cy="1655762"/>
          </a:xfrm>
        </p:spPr>
        <p:txBody>
          <a:bodyPr>
            <a:normAutofit/>
          </a:bodyPr>
          <a:lstStyle/>
          <a:p>
            <a:r>
              <a:rPr lang="nl-NL" dirty="0" smtClean="0"/>
              <a:t>Periode 5</a:t>
            </a:r>
          </a:p>
          <a:p>
            <a:r>
              <a:rPr lang="nl-NL" sz="3600" b="1" dirty="0" smtClean="0"/>
              <a:t>Paarden, ezels en vogels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582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100" y="682625"/>
            <a:ext cx="10515600" cy="1325563"/>
          </a:xfrm>
        </p:spPr>
        <p:txBody>
          <a:bodyPr/>
          <a:lstStyle/>
          <a:p>
            <a:r>
              <a:rPr lang="nl-NL" dirty="0" smtClean="0">
                <a:solidFill>
                  <a:srgbClr val="FFC000"/>
                </a:solidFill>
              </a:rPr>
              <a:t>Waar wordt wat afgebroken?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nl-NL" altLang="nl-NL" sz="2200" dirty="0" smtClean="0">
                <a:latin typeface="Garamond" panose="02020404030301010803" pitchFamily="18" charset="0"/>
              </a:rPr>
              <a:t>Eiwitten</a:t>
            </a:r>
          </a:p>
          <a:p>
            <a:pPr lvl="1">
              <a:spcBef>
                <a:spcPct val="50000"/>
              </a:spcBef>
            </a:pPr>
            <a:r>
              <a:rPr lang="nl-NL" altLang="nl-NL" sz="1800" dirty="0" smtClean="0">
                <a:latin typeface="Garamond" panose="02020404030301010803" pitchFamily="18" charset="0"/>
              </a:rPr>
              <a:t>Maag en dunne darm</a:t>
            </a:r>
            <a:endParaRPr lang="nl-NL" altLang="nl-NL" sz="1800" dirty="0">
              <a:latin typeface="Garamond" panose="02020404030301010803" pitchFamily="18" charset="0"/>
            </a:endParaRPr>
          </a:p>
          <a:p>
            <a:pPr>
              <a:spcBef>
                <a:spcPct val="50000"/>
              </a:spcBef>
            </a:pPr>
            <a:r>
              <a:rPr lang="nl-NL" altLang="nl-NL" sz="2200" dirty="0">
                <a:latin typeface="Garamond" panose="02020404030301010803" pitchFamily="18" charset="0"/>
              </a:rPr>
              <a:t> Koolhydraten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nl-NL" altLang="nl-NL" sz="2200" dirty="0">
                <a:latin typeface="Garamond" panose="02020404030301010803" pitchFamily="18" charset="0"/>
              </a:rPr>
              <a:t> Oplosbare </a:t>
            </a:r>
            <a:r>
              <a:rPr lang="nl-NL" altLang="nl-NL" sz="2200" dirty="0" smtClean="0">
                <a:latin typeface="Garamond" panose="02020404030301010803" pitchFamily="18" charset="0"/>
              </a:rPr>
              <a:t>koolhydraten 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nl-NL" altLang="nl-NL" sz="1800" dirty="0" smtClean="0">
                <a:latin typeface="Garamond" panose="02020404030301010803" pitchFamily="18" charset="0"/>
              </a:rPr>
              <a:t>Maag en dunne darm</a:t>
            </a:r>
            <a:endParaRPr lang="nl-NL" altLang="nl-NL" sz="1800" dirty="0">
              <a:latin typeface="Garamond" panose="02020404030301010803" pitchFamily="18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nl-NL" altLang="nl-NL" sz="2200" dirty="0">
                <a:latin typeface="Garamond" panose="02020404030301010803" pitchFamily="18" charset="0"/>
              </a:rPr>
              <a:t> Complexe </a:t>
            </a:r>
            <a:r>
              <a:rPr lang="nl-NL" altLang="nl-NL" sz="2200" dirty="0" smtClean="0">
                <a:latin typeface="Garamond" panose="02020404030301010803" pitchFamily="18" charset="0"/>
              </a:rPr>
              <a:t>koolhydraten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nl-NL" altLang="nl-NL" sz="1800" dirty="0" smtClean="0">
                <a:latin typeface="Garamond" panose="02020404030301010803" pitchFamily="18" charset="0"/>
              </a:rPr>
              <a:t>Dikke darm </a:t>
            </a:r>
            <a:r>
              <a:rPr lang="nl-NL" altLang="nl-NL" sz="1800" dirty="0" err="1" smtClean="0">
                <a:latin typeface="Garamond" panose="02020404030301010803" pitchFamily="18" charset="0"/>
              </a:rPr>
              <a:t>o.i.v</a:t>
            </a:r>
            <a:r>
              <a:rPr lang="nl-NL" altLang="nl-NL" sz="1800" dirty="0" smtClean="0">
                <a:latin typeface="Garamond" panose="02020404030301010803" pitchFamily="18" charset="0"/>
              </a:rPr>
              <a:t>. bacteriën (zijn een langzame, continue bron van energie)</a:t>
            </a:r>
            <a:endParaRPr lang="nl-NL" altLang="nl-NL" sz="1800" dirty="0">
              <a:latin typeface="Garamond" panose="02020404030301010803" pitchFamily="18" charset="0"/>
            </a:endParaRPr>
          </a:p>
          <a:p>
            <a:pPr>
              <a:spcBef>
                <a:spcPct val="50000"/>
              </a:spcBef>
            </a:pPr>
            <a:r>
              <a:rPr lang="nl-NL" altLang="nl-NL" sz="2200" dirty="0">
                <a:latin typeface="Garamond" panose="02020404030301010803" pitchFamily="18" charset="0"/>
              </a:rPr>
              <a:t> </a:t>
            </a:r>
            <a:r>
              <a:rPr lang="nl-NL" altLang="nl-NL" sz="2200" dirty="0" smtClean="0">
                <a:latin typeface="Garamond" panose="02020404030301010803" pitchFamily="18" charset="0"/>
              </a:rPr>
              <a:t>Vetten</a:t>
            </a:r>
          </a:p>
          <a:p>
            <a:pPr lvl="1">
              <a:spcBef>
                <a:spcPct val="50000"/>
              </a:spcBef>
            </a:pPr>
            <a:r>
              <a:rPr lang="nl-NL" altLang="nl-NL" sz="1800" dirty="0" smtClean="0">
                <a:latin typeface="Garamond" panose="02020404030301010803" pitchFamily="18" charset="0"/>
              </a:rPr>
              <a:t>Maag en dunne darm</a:t>
            </a:r>
            <a:endParaRPr lang="nl-NL" altLang="nl-NL" sz="1800" dirty="0">
              <a:latin typeface="Garamond" panose="02020404030301010803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291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nl-NL" altLang="nl-NL" dirty="0">
                <a:latin typeface="Garamond" panose="02020404030301010803" pitchFamily="18" charset="0"/>
              </a:rPr>
              <a:t>Wanneer het afbraakproces van </a:t>
            </a:r>
            <a:r>
              <a:rPr lang="nl-NL" altLang="nl-NL" dirty="0" smtClean="0">
                <a:latin typeface="Garamond" panose="02020404030301010803" pitchFamily="18" charset="0"/>
              </a:rPr>
              <a:t>oplosbare koolhydraten </a:t>
            </a:r>
            <a:r>
              <a:rPr lang="nl-NL" altLang="nl-NL" dirty="0">
                <a:latin typeface="Garamond" panose="02020404030301010803" pitchFamily="18" charset="0"/>
              </a:rPr>
              <a:t>niet goed </a:t>
            </a:r>
            <a:r>
              <a:rPr lang="nl-NL" altLang="nl-NL" dirty="0" smtClean="0">
                <a:latin typeface="Garamond" panose="02020404030301010803" pitchFamily="18" charset="0"/>
              </a:rPr>
              <a:t>verloopt, dan </a:t>
            </a:r>
            <a:r>
              <a:rPr lang="nl-NL" altLang="nl-NL" dirty="0">
                <a:latin typeface="Garamond" panose="02020404030301010803" pitchFamily="18" charset="0"/>
              </a:rPr>
              <a:t>komt er teveel suiker en zetmeel in de dikke darm terecht</a:t>
            </a:r>
          </a:p>
          <a:p>
            <a:pPr>
              <a:spcBef>
                <a:spcPct val="50000"/>
              </a:spcBef>
            </a:pPr>
            <a:r>
              <a:rPr lang="nl-NL" altLang="nl-NL" dirty="0">
                <a:latin typeface="Garamond" panose="02020404030301010803" pitchFamily="18" charset="0"/>
              </a:rPr>
              <a:t> Schadelijke bacteriën maken hier graag gebruik van als </a:t>
            </a:r>
            <a:br>
              <a:rPr lang="nl-NL" altLang="nl-NL" dirty="0">
                <a:latin typeface="Garamond" panose="02020404030301010803" pitchFamily="18" charset="0"/>
              </a:rPr>
            </a:br>
            <a:r>
              <a:rPr lang="nl-NL" altLang="nl-NL" dirty="0">
                <a:latin typeface="Garamond" panose="02020404030301010803" pitchFamily="18" charset="0"/>
              </a:rPr>
              <a:t>  energiebron en verhogen de kans op gaskoliek en </a:t>
            </a:r>
            <a:br>
              <a:rPr lang="nl-NL" altLang="nl-NL" dirty="0">
                <a:latin typeface="Garamond" panose="02020404030301010803" pitchFamily="18" charset="0"/>
              </a:rPr>
            </a:br>
            <a:r>
              <a:rPr lang="nl-NL" altLang="nl-NL" dirty="0">
                <a:latin typeface="Garamond" panose="02020404030301010803" pitchFamily="18" charset="0"/>
              </a:rPr>
              <a:t>  </a:t>
            </a:r>
            <a:r>
              <a:rPr lang="nl-NL" altLang="nl-NL" dirty="0" smtClean="0">
                <a:latin typeface="Garamond" panose="02020404030301010803" pitchFamily="18" charset="0"/>
              </a:rPr>
              <a:t>hoefbevangenheid</a:t>
            </a:r>
          </a:p>
          <a:p>
            <a:pPr>
              <a:spcBef>
                <a:spcPct val="50000"/>
              </a:spcBef>
            </a:pPr>
            <a:endParaRPr lang="nl-NL" altLang="nl-NL" dirty="0">
              <a:latin typeface="Garamond" panose="02020404030301010803" pitchFamily="18" charset="0"/>
            </a:endParaRPr>
          </a:p>
          <a:p>
            <a:pPr>
              <a:spcBef>
                <a:spcPct val="50000"/>
              </a:spcBef>
            </a:pPr>
            <a:r>
              <a:rPr lang="nl-NL" altLang="nl-NL" dirty="0" smtClean="0">
                <a:latin typeface="Garamond" panose="02020404030301010803" pitchFamily="18" charset="0"/>
              </a:rPr>
              <a:t>Wat kan een oorzaak zijn van het niet goed afbreken van oplosbare koolhydraten?</a:t>
            </a:r>
          </a:p>
          <a:p>
            <a:pPr lvl="1">
              <a:spcBef>
                <a:spcPct val="50000"/>
              </a:spcBef>
            </a:pPr>
            <a:r>
              <a:rPr lang="nl-NL" altLang="nl-NL" dirty="0" smtClean="0">
                <a:latin typeface="Garamond" panose="02020404030301010803" pitchFamily="18" charset="0"/>
              </a:rPr>
              <a:t>Als er teveel suiker en zetmeel in het voer zit, zal de dunne darm dit niet allemaal verwerken en komt het in de dikke darm terecht. </a:t>
            </a:r>
            <a:endParaRPr lang="nl-NL" altLang="nl-NL" dirty="0">
              <a:latin typeface="Garamond" panose="02020404030301010803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32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016731"/>
              </p:ext>
            </p:extLst>
          </p:nvPr>
        </p:nvGraphicFramePr>
        <p:xfrm>
          <a:off x="2095500" y="1777118"/>
          <a:ext cx="7848600" cy="4364067"/>
        </p:xfrm>
        <a:graphic>
          <a:graphicData uri="http://schemas.openxmlformats.org/drawingml/2006/table">
            <a:tbl>
              <a:tblPr/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3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Soort voer</a:t>
                      </a:r>
                    </a:p>
                  </a:txBody>
                  <a:tcPr marT="45715" marB="45715" horzOverflow="overflow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Bouwstenen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Afgebroken in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Afgebroken tot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 krachtvoer als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2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Krachtvoer, granen, jong gras, kuilvoer (jonge snede), bietenpulp</a:t>
                      </a:r>
                    </a:p>
                  </a:txBody>
                  <a:tcPr marT="45715" marB="45715" horzOverflow="overflow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Oplosbare koolhydraten (zetmeel, suiker)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Maag, dunne darm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Dikke darm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Glucose, fructose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Vluchtige vetzuren en lactaat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Zetmeel en suiker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19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Hooi, hoog gras, stro, luzerne, voordroogkuil (latere snede), bietenpulp</a:t>
                      </a:r>
                    </a:p>
                  </a:txBody>
                  <a:tcPr marT="45715" marB="45715" horzOverflow="overflow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Complexe koolhydraten (structuurrijke vezel)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Dikke darm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Vluchtige vetzuren en lactaat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Ruwe celstof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Bonen, erwten, soja, jong gras, luzerne</a:t>
                      </a:r>
                    </a:p>
                  </a:txBody>
                  <a:tcPr marT="45715" marB="45715" horzOverflow="overflow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Eiwit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Maag, dunne darm, dikke darm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Ammoniazuren en stikstof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Ruwe eiwit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6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Plantaardige olie, sojabonen, lijnzaden</a:t>
                      </a:r>
                    </a:p>
                  </a:txBody>
                  <a:tcPr marT="45715" marB="45715" horzOverflow="overflow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Vet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Dunne darm, dikke darm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Vrije vetzuren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Ruw vet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8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119063" y="5949950"/>
            <a:ext cx="8353425" cy="0"/>
          </a:xfrm>
          <a:prstGeom prst="line">
            <a:avLst/>
          </a:prstGeom>
          <a:noFill/>
          <a:ln w="254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577850" y="1790699"/>
            <a:ext cx="0" cy="4733925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-139700" y="869216"/>
            <a:ext cx="109402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l-NL" altLang="nl-NL" sz="4800" dirty="0">
                <a:solidFill>
                  <a:srgbClr val="FFC000"/>
                </a:solidFill>
                <a:latin typeface="DIN Condensed" charset="0"/>
                <a:ea typeface="DIN Condensed" charset="0"/>
                <a:cs typeface="DIN Condensed" charset="0"/>
              </a:rPr>
              <a:t>Functies van vitaminen &amp; mineralen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84250" y="1812131"/>
            <a:ext cx="3311525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200" b="1" dirty="0">
                <a:latin typeface="Garamond" panose="02020404030301010803" pitchFamily="18" charset="0"/>
              </a:rPr>
              <a:t>Vitamine A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2200" dirty="0">
                <a:latin typeface="Garamond" panose="02020404030301010803" pitchFamily="18" charset="0"/>
              </a:rPr>
              <a:t> Vruchtbaarheid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2200" dirty="0">
                <a:latin typeface="Garamond" panose="02020404030301010803" pitchFamily="18" charset="0"/>
              </a:rPr>
              <a:t> Bescherming van de huid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2200" dirty="0">
                <a:latin typeface="Garamond" panose="02020404030301010803" pitchFamily="18" charset="0"/>
              </a:rPr>
              <a:t> Weerstand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330428" y="1776412"/>
            <a:ext cx="331152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200" b="1" dirty="0">
                <a:latin typeface="Garamond" panose="02020404030301010803" pitchFamily="18" charset="0"/>
              </a:rPr>
              <a:t>Vitamine B-caroteen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2200" dirty="0">
                <a:latin typeface="Garamond" panose="02020404030301010803" pitchFamily="18" charset="0"/>
              </a:rPr>
              <a:t> Vruchtbaarheid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2200" dirty="0">
                <a:latin typeface="Garamond" panose="02020404030301010803" pitchFamily="18" charset="0"/>
              </a:rPr>
              <a:t> Voorloper van vitamine A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984251" y="3860800"/>
            <a:ext cx="3311525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200" b="1" dirty="0">
                <a:latin typeface="Garamond" panose="02020404030301010803" pitchFamily="18" charset="0"/>
              </a:rPr>
              <a:t>Vitamine C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2200" dirty="0">
                <a:latin typeface="Garamond" panose="02020404030301010803" pitchFamily="18" charset="0"/>
              </a:rPr>
              <a:t> Stressvermindering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2200" dirty="0">
                <a:latin typeface="Garamond" panose="02020404030301010803" pitchFamily="18" charset="0"/>
              </a:rPr>
              <a:t> Weerstand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2200" dirty="0">
                <a:latin typeface="Garamond" panose="02020404030301010803" pitchFamily="18" charset="0"/>
              </a:rPr>
              <a:t> Anti - </a:t>
            </a:r>
            <a:r>
              <a:rPr lang="nl-NL" altLang="nl-NL" sz="2200" dirty="0" err="1">
                <a:latin typeface="Garamond" panose="02020404030301010803" pitchFamily="18" charset="0"/>
              </a:rPr>
              <a:t>oxidant</a:t>
            </a:r>
            <a:endParaRPr lang="nl-NL" altLang="nl-NL" sz="2200" dirty="0">
              <a:latin typeface="Garamond" panose="02020404030301010803" pitchFamily="18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541964" y="3860800"/>
            <a:ext cx="3311525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200" b="1" dirty="0">
                <a:latin typeface="Garamond" panose="02020404030301010803" pitchFamily="18" charset="0"/>
              </a:rPr>
              <a:t>Vitamine D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2200" dirty="0">
                <a:latin typeface="Garamond" panose="02020404030301010803" pitchFamily="18" charset="0"/>
              </a:rPr>
              <a:t> Opname Ca en P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2200" dirty="0">
                <a:latin typeface="Garamond" panose="02020404030301010803" pitchFamily="18" charset="0"/>
              </a:rPr>
              <a:t> Regulatie Ca en P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2200" dirty="0">
                <a:latin typeface="Garamond" panose="02020404030301010803" pitchFamily="18" charset="0"/>
              </a:rPr>
              <a:t> Vertering Ca en P</a:t>
            </a:r>
          </a:p>
        </p:txBody>
      </p:sp>
    </p:spTree>
    <p:extLst>
      <p:ext uri="{BB962C8B-B14F-4D97-AF65-F5344CB8AC3E}">
        <p14:creationId xmlns:p14="http://schemas.microsoft.com/office/powerpoint/2010/main" val="6558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1919289" y="5949950"/>
            <a:ext cx="8353425" cy="0"/>
          </a:xfrm>
          <a:prstGeom prst="line">
            <a:avLst/>
          </a:prstGeom>
          <a:noFill/>
          <a:ln w="254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2495550" y="404813"/>
            <a:ext cx="0" cy="6119812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711450" y="1636713"/>
            <a:ext cx="3311525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200" b="1" dirty="0">
                <a:latin typeface="Garamond" panose="02020404030301010803" pitchFamily="18" charset="0"/>
              </a:rPr>
              <a:t>Vitamine E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2200" dirty="0">
                <a:latin typeface="Garamond" panose="02020404030301010803" pitchFamily="18" charset="0"/>
              </a:rPr>
              <a:t> Anti – </a:t>
            </a:r>
            <a:r>
              <a:rPr lang="nl-NL" altLang="nl-NL" sz="2200" dirty="0" err="1">
                <a:latin typeface="Garamond" panose="02020404030301010803" pitchFamily="18" charset="0"/>
              </a:rPr>
              <a:t>oxidant</a:t>
            </a:r>
            <a:endParaRPr lang="nl-NL" altLang="nl-NL" sz="2200" dirty="0">
              <a:latin typeface="Garamond" panose="02020404030301010803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nl-NL" altLang="nl-NL" sz="2200" dirty="0">
                <a:latin typeface="Garamond" panose="02020404030301010803" pitchFamily="18" charset="0"/>
              </a:rPr>
              <a:t> Weerstand 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2200" dirty="0">
                <a:latin typeface="Garamond" panose="02020404030301010803" pitchFamily="18" charset="0"/>
              </a:rPr>
              <a:t> Spieren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383339" y="1743870"/>
            <a:ext cx="331152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200" b="1" dirty="0">
                <a:latin typeface="Garamond" panose="02020404030301010803" pitchFamily="18" charset="0"/>
              </a:rPr>
              <a:t>Vitamine K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2200" dirty="0">
                <a:latin typeface="Garamond" panose="02020404030301010803" pitchFamily="18" charset="0"/>
              </a:rPr>
              <a:t> Stollen van het bloed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2200" dirty="0">
                <a:latin typeface="Garamond" panose="02020404030301010803" pitchFamily="18" charset="0"/>
              </a:rPr>
              <a:t> Proteïnes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711451" y="3573463"/>
            <a:ext cx="3311525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200" b="1" dirty="0">
                <a:latin typeface="Garamond" panose="02020404030301010803" pitchFamily="18" charset="0"/>
              </a:rPr>
              <a:t>Vitamine B1 &amp; B6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2200" dirty="0">
                <a:latin typeface="Garamond" panose="02020404030301010803" pitchFamily="18" charset="0"/>
              </a:rPr>
              <a:t> Zenuwimpulsen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2200" dirty="0">
                <a:latin typeface="Garamond" panose="02020404030301010803" pitchFamily="18" charset="0"/>
              </a:rPr>
              <a:t> Vertering koolhydraten &amp; </a:t>
            </a:r>
            <a:br>
              <a:rPr lang="nl-NL" altLang="nl-NL" sz="2200" dirty="0">
                <a:latin typeface="Garamond" panose="02020404030301010803" pitchFamily="18" charset="0"/>
              </a:rPr>
            </a:br>
            <a:r>
              <a:rPr lang="nl-NL" altLang="nl-NL" sz="2200" dirty="0">
                <a:latin typeface="Garamond" panose="02020404030301010803" pitchFamily="18" charset="0"/>
              </a:rPr>
              <a:t>   proteïnes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2200" dirty="0">
                <a:latin typeface="Garamond" panose="02020404030301010803" pitchFamily="18" charset="0"/>
              </a:rPr>
              <a:t> Omzetten energie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456364" y="3573463"/>
            <a:ext cx="3311525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200" b="1">
                <a:latin typeface="Garamond" panose="02020404030301010803" pitchFamily="18" charset="0"/>
              </a:rPr>
              <a:t>Vitamine B12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2200">
                <a:latin typeface="Garamond" panose="02020404030301010803" pitchFamily="18" charset="0"/>
              </a:rPr>
              <a:t> Productie bloedcellen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2200">
                <a:latin typeface="Garamond" panose="02020404030301010803" pitchFamily="18" charset="0"/>
              </a:rPr>
              <a:t> Groei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2200">
                <a:latin typeface="Garamond" panose="02020404030301010803" pitchFamily="18" charset="0"/>
              </a:rPr>
              <a:t> Vertering glucose</a:t>
            </a:r>
          </a:p>
        </p:txBody>
      </p:sp>
    </p:spTree>
    <p:extLst>
      <p:ext uri="{BB962C8B-B14F-4D97-AF65-F5344CB8AC3E}">
        <p14:creationId xmlns:p14="http://schemas.microsoft.com/office/powerpoint/2010/main" val="282695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</p:spPr>
        <p:txBody>
          <a:bodyPr/>
          <a:lstStyle/>
          <a:p>
            <a:r>
              <a:rPr lang="nl-NL" dirty="0" smtClean="0">
                <a:solidFill>
                  <a:srgbClr val="FFC000"/>
                </a:solidFill>
              </a:rPr>
              <a:t>Maken opdracht </a:t>
            </a:r>
            <a:r>
              <a:rPr lang="nl-NL" dirty="0" smtClean="0">
                <a:solidFill>
                  <a:srgbClr val="FFC000"/>
                </a:solidFill>
              </a:rPr>
              <a:t>paard en ezels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Let op! Voor deze opdrachten heb je ook het uur van 25-5 nog. </a:t>
            </a:r>
            <a:r>
              <a:rPr lang="nl-NL" dirty="0" smtClean="0"/>
              <a:t>Zorg dat hij uiterlijk 28-5 is ingeleverd op </a:t>
            </a:r>
            <a:r>
              <a:rPr lang="nl-NL" dirty="0" err="1" smtClean="0"/>
              <a:t>elo</a:t>
            </a:r>
            <a:r>
              <a:rPr lang="nl-NL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78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C000"/>
                </a:solidFill>
              </a:rPr>
              <a:t>Planning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18-5 les en opdracht paard</a:t>
            </a:r>
          </a:p>
          <a:p>
            <a:r>
              <a:rPr lang="nl-NL" dirty="0" smtClean="0"/>
              <a:t>25-5 Opdracht paard en opdracht ezel</a:t>
            </a:r>
          </a:p>
          <a:p>
            <a:r>
              <a:rPr lang="nl-NL" dirty="0" smtClean="0"/>
              <a:t>1-6 Pinksteren</a:t>
            </a:r>
          </a:p>
          <a:p>
            <a:r>
              <a:rPr lang="nl-NL" dirty="0" smtClean="0"/>
              <a:t>8-6 Opdracht vogels</a:t>
            </a:r>
          </a:p>
          <a:p>
            <a:r>
              <a:rPr lang="nl-NL" dirty="0" smtClean="0"/>
              <a:t>15-6 Digitale oefentoets rassen periode 5</a:t>
            </a:r>
          </a:p>
          <a:p>
            <a:r>
              <a:rPr lang="nl-NL" dirty="0" smtClean="0"/>
              <a:t>22-6 Les en opdracht voorbereiding toets</a:t>
            </a:r>
          </a:p>
          <a:p>
            <a:r>
              <a:rPr lang="nl-NL" dirty="0" smtClean="0"/>
              <a:t>29-6 Digitale toets </a:t>
            </a:r>
          </a:p>
          <a:p>
            <a:r>
              <a:rPr lang="nl-NL" dirty="0" smtClean="0"/>
              <a:t>6-7 Laatste school week. Ruimte voor stellen van vragen ed.</a:t>
            </a:r>
          </a:p>
          <a:p>
            <a:r>
              <a:rPr lang="nl-NL" dirty="0" smtClean="0"/>
              <a:t>Deze periode horen er ook weer rassen bij. Zorg dat je deze al wekelijks doorkijkt! Het zijn er veel! </a:t>
            </a:r>
            <a:endParaRPr lang="nl-NL" dirty="0" smtClean="0"/>
          </a:p>
          <a:p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49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C000"/>
                </a:solidFill>
              </a:rPr>
              <a:t>Afronding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Deze periode sluit je af door alle opdrachten in te leveren in </a:t>
            </a:r>
            <a:r>
              <a:rPr lang="nl-NL" dirty="0" err="1" smtClean="0"/>
              <a:t>elo</a:t>
            </a:r>
            <a:r>
              <a:rPr lang="nl-NL" dirty="0" smtClean="0"/>
              <a:t> en de toets te maken.</a:t>
            </a:r>
          </a:p>
          <a:p>
            <a:r>
              <a:rPr lang="nl-NL" dirty="0" smtClean="0"/>
              <a:t>De opdrachten tellen voor 1/3 mee en de toets voor 2/3.</a:t>
            </a:r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0010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C000"/>
                </a:solidFill>
              </a:rPr>
              <a:t>Paarden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Doel: </a:t>
            </a:r>
          </a:p>
          <a:p>
            <a:pPr lvl="1"/>
            <a:r>
              <a:rPr lang="nl-NL" dirty="0" smtClean="0"/>
              <a:t>Sport &amp; recreatie</a:t>
            </a:r>
          </a:p>
          <a:p>
            <a:pPr lvl="2"/>
            <a:r>
              <a:rPr lang="nl-NL" dirty="0" smtClean="0"/>
              <a:t>Rijpaarden en </a:t>
            </a:r>
            <a:r>
              <a:rPr lang="nl-NL" dirty="0" smtClean="0"/>
              <a:t>rijpony’s</a:t>
            </a:r>
            <a:br>
              <a:rPr lang="nl-NL" dirty="0" smtClean="0"/>
            </a:br>
            <a:r>
              <a:rPr lang="nl-NL" dirty="0" smtClean="0"/>
              <a:t>Springen, dressuur, </a:t>
            </a:r>
            <a:r>
              <a:rPr lang="nl-NL" dirty="0" err="1" smtClean="0"/>
              <a:t>eventing</a:t>
            </a:r>
            <a:r>
              <a:rPr lang="nl-NL" dirty="0" smtClean="0"/>
              <a:t>, </a:t>
            </a:r>
            <a:r>
              <a:rPr lang="nl-NL" dirty="0" err="1" smtClean="0"/>
              <a:t>endurance</a:t>
            </a:r>
            <a:endParaRPr lang="nl-NL" dirty="0" smtClean="0"/>
          </a:p>
          <a:p>
            <a:pPr lvl="2"/>
            <a:r>
              <a:rPr lang="nl-NL" dirty="0" smtClean="0"/>
              <a:t>Tuigpaarden en tuigpony’s</a:t>
            </a:r>
          </a:p>
          <a:p>
            <a:pPr lvl="2"/>
            <a:r>
              <a:rPr lang="nl-NL" dirty="0" smtClean="0"/>
              <a:t>Hobby</a:t>
            </a:r>
            <a:endParaRPr lang="nl-NL" dirty="0" smtClean="0"/>
          </a:p>
          <a:p>
            <a:pPr lvl="1"/>
            <a:r>
              <a:rPr lang="nl-NL" dirty="0" smtClean="0"/>
              <a:t>Arbeid</a:t>
            </a:r>
          </a:p>
          <a:p>
            <a:pPr lvl="1"/>
            <a:r>
              <a:rPr lang="nl-NL" dirty="0" smtClean="0"/>
              <a:t>Fokkerij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817" y="3894621"/>
            <a:ext cx="2496089" cy="174195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817" y="1825625"/>
            <a:ext cx="2496089" cy="18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40510"/>
            <a:ext cx="8142171" cy="1325563"/>
          </a:xfrm>
        </p:spPr>
        <p:txBody>
          <a:bodyPr/>
          <a:lstStyle/>
          <a:p>
            <a:r>
              <a:rPr lang="nl-NL" dirty="0" smtClean="0">
                <a:solidFill>
                  <a:srgbClr val="FFC000"/>
                </a:solidFill>
              </a:rPr>
              <a:t>Kenmerken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FFC000"/>
                </a:solidFill>
              </a:rPr>
              <a:t>van paarden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Sociale dieren </a:t>
            </a:r>
            <a:r>
              <a:rPr lang="nl-NL" dirty="0">
                <a:hlinkClick r:id="rId2"/>
              </a:rPr>
              <a:t>https://www.youtube.com/watch?v=vyPrW_VGudc</a:t>
            </a:r>
            <a:r>
              <a:rPr lang="nl-NL" dirty="0"/>
              <a:t> </a:t>
            </a:r>
          </a:p>
          <a:p>
            <a:r>
              <a:rPr lang="nl-NL" dirty="0"/>
              <a:t>Vluchtdieren</a:t>
            </a:r>
          </a:p>
          <a:p>
            <a:r>
              <a:rPr lang="nl-NL" dirty="0"/>
              <a:t>Leeftijd gemiddeld 20-25 jaar oud</a:t>
            </a:r>
          </a:p>
          <a:p>
            <a:r>
              <a:rPr lang="nl-NL" dirty="0"/>
              <a:t>Paarden en pony’s</a:t>
            </a:r>
          </a:p>
          <a:p>
            <a:pPr lvl="1"/>
            <a:r>
              <a:rPr lang="nl-NL" dirty="0"/>
              <a:t>Paard vanaf schofthoogte 1.57 m</a:t>
            </a:r>
          </a:p>
          <a:p>
            <a:pPr lvl="1"/>
            <a:r>
              <a:rPr lang="nl-NL" dirty="0"/>
              <a:t>Pony tot schofthoogte 1.57 m</a:t>
            </a:r>
          </a:p>
          <a:p>
            <a:r>
              <a:rPr lang="nl-NL" dirty="0"/>
              <a:t>Paarden en temperament</a:t>
            </a:r>
          </a:p>
          <a:p>
            <a:pPr lvl="1"/>
            <a:r>
              <a:rPr lang="nl-NL" dirty="0"/>
              <a:t>Koudbloeden: grote, zware, vaak rustige dieren</a:t>
            </a:r>
          </a:p>
          <a:p>
            <a:pPr lvl="1"/>
            <a:r>
              <a:rPr lang="nl-NL" dirty="0"/>
              <a:t>Warmbloeden: slanker en meer temperamentvol</a:t>
            </a:r>
          </a:p>
          <a:p>
            <a:pPr lvl="1"/>
            <a:r>
              <a:rPr lang="nl-NL" dirty="0"/>
              <a:t>Volbloeden: zeer temperamentvol en alert </a:t>
            </a:r>
          </a:p>
        </p:txBody>
      </p:sp>
    </p:spTree>
    <p:extLst>
      <p:ext uri="{BB962C8B-B14F-4D97-AF65-F5344CB8AC3E}">
        <p14:creationId xmlns:p14="http://schemas.microsoft.com/office/powerpoint/2010/main" val="41846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Vachtkleuren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Er zijn heel veel verschillende vachtkleuren, </a:t>
            </a:r>
          </a:p>
          <a:p>
            <a:pPr marL="0" indent="0">
              <a:buNone/>
            </a:pPr>
            <a:r>
              <a:rPr lang="nl-NL" dirty="0" smtClean="0"/>
              <a:t>waaronder:</a:t>
            </a:r>
          </a:p>
          <a:p>
            <a:pPr lvl="1"/>
            <a:r>
              <a:rPr lang="nl-NL" dirty="0"/>
              <a:t>Bruin</a:t>
            </a:r>
          </a:p>
          <a:p>
            <a:pPr lvl="1"/>
            <a:r>
              <a:rPr lang="nl-NL" dirty="0"/>
              <a:t>Donkerbruin</a:t>
            </a:r>
          </a:p>
          <a:p>
            <a:pPr lvl="1"/>
            <a:r>
              <a:rPr lang="nl-NL" dirty="0"/>
              <a:t>Zwart</a:t>
            </a:r>
          </a:p>
          <a:p>
            <a:pPr lvl="1"/>
            <a:r>
              <a:rPr lang="nl-NL" dirty="0"/>
              <a:t>Vos</a:t>
            </a:r>
          </a:p>
          <a:p>
            <a:pPr lvl="1"/>
            <a:r>
              <a:rPr lang="nl-NL" dirty="0"/>
              <a:t>Schimmel</a:t>
            </a:r>
          </a:p>
          <a:p>
            <a:pPr lvl="1"/>
            <a:r>
              <a:rPr lang="nl-NL" dirty="0"/>
              <a:t>Platenbond</a:t>
            </a:r>
          </a:p>
          <a:p>
            <a:pPr lvl="1"/>
            <a:r>
              <a:rPr lang="nl-NL" dirty="0" smtClean="0"/>
              <a:t>Valk</a:t>
            </a:r>
          </a:p>
          <a:p>
            <a:pPr lvl="1"/>
            <a:r>
              <a:rPr lang="nl-NL" dirty="0" smtClean="0">
                <a:hlinkClick r:id="rId2"/>
              </a:rPr>
              <a:t>En zo zijn er nog meer! </a:t>
            </a:r>
            <a:endParaRPr lang="nl-NL" dirty="0"/>
          </a:p>
        </p:txBody>
      </p:sp>
      <p:pic>
        <p:nvPicPr>
          <p:cNvPr id="6" name="Afbeelding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913" y="972153"/>
            <a:ext cx="1461882" cy="1117128"/>
          </a:xfrm>
          <a:prstGeom prst="rect">
            <a:avLst/>
          </a:prstGeom>
          <a:noFill/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3913" y="2055812"/>
            <a:ext cx="1448087" cy="97137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3912" y="1"/>
            <a:ext cx="1461882" cy="97215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0047" y="3027186"/>
            <a:ext cx="1431953" cy="1169429"/>
          </a:xfrm>
          <a:prstGeom prst="rect">
            <a:avLst/>
          </a:prstGeom>
        </p:spPr>
      </p:pic>
      <p:sp>
        <p:nvSpPr>
          <p:cNvPr id="10" name="AutoShape 2" descr="Afbeeldingsresultaat voor zwart pa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8" name="Picture 4" descr="bol.com | Nederlandse Productie │ Diamond Painting │ Zwart Paard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419" y="4196615"/>
            <a:ext cx="1440581" cy="109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arden met een bijzondere kleur • Bit Magazi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133" y="5290538"/>
            <a:ext cx="1444662" cy="94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7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46125"/>
            <a:ext cx="10515600" cy="1325563"/>
          </a:xfrm>
        </p:spPr>
        <p:txBody>
          <a:bodyPr/>
          <a:lstStyle/>
          <a:p>
            <a:r>
              <a:rPr lang="nl-NL" dirty="0" smtClean="0">
                <a:solidFill>
                  <a:srgbClr val="FFC000"/>
                </a:solidFill>
              </a:rPr>
              <a:t>Verzorging van het paard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Voldoende beweging door weidegang en/of rijden.</a:t>
            </a:r>
          </a:p>
          <a:p>
            <a:r>
              <a:rPr lang="nl-NL" dirty="0"/>
              <a:t>Borstelen</a:t>
            </a:r>
          </a:p>
          <a:p>
            <a:pPr lvl="1"/>
            <a:r>
              <a:rPr lang="nl-NL" dirty="0"/>
              <a:t>om hem schoon te maken en te houden; </a:t>
            </a:r>
          </a:p>
          <a:p>
            <a:pPr lvl="1"/>
            <a:r>
              <a:rPr lang="nl-NL" dirty="0"/>
              <a:t>om de bloedsomloop te stimuleren; </a:t>
            </a:r>
          </a:p>
          <a:p>
            <a:pPr lvl="1"/>
            <a:r>
              <a:rPr lang="nl-NL" dirty="0"/>
              <a:t>als massage voor de spieren; </a:t>
            </a:r>
          </a:p>
          <a:p>
            <a:pPr lvl="1"/>
            <a:r>
              <a:rPr lang="nl-NL" dirty="0"/>
              <a:t>om hem te controleren op wondjes; </a:t>
            </a:r>
          </a:p>
          <a:p>
            <a:pPr lvl="1"/>
            <a:r>
              <a:rPr lang="nl-NL" dirty="0"/>
              <a:t>voor het sociale contact. </a:t>
            </a:r>
          </a:p>
          <a:p>
            <a:endParaRPr lang="nl-NL" dirty="0"/>
          </a:p>
          <a:p>
            <a:r>
              <a:rPr lang="nl-NL" dirty="0"/>
              <a:t>Hoeven krabben (steentjes) en hoefsmid (elke 6-8 weken)</a:t>
            </a:r>
          </a:p>
          <a:p>
            <a:r>
              <a:rPr lang="nl-NL" dirty="0" smtClean="0"/>
              <a:t>Gebitscontrole (jaarlijks)</a:t>
            </a:r>
            <a:endParaRPr lang="nl-NL" dirty="0"/>
          </a:p>
          <a:p>
            <a:r>
              <a:rPr lang="nl-NL" dirty="0"/>
              <a:t>Mestonderzoek </a:t>
            </a:r>
            <a:r>
              <a:rPr lang="nl-NL" dirty="0">
                <a:sym typeface="Wingdings"/>
              </a:rPr>
              <a:t> </a:t>
            </a:r>
            <a:r>
              <a:rPr lang="nl-NL" dirty="0" smtClean="0">
                <a:sym typeface="Wingdings"/>
              </a:rPr>
              <a:t>ontwormen (verdere uitleg tijdens </a:t>
            </a:r>
            <a:r>
              <a:rPr lang="nl-NL" dirty="0" err="1" smtClean="0">
                <a:sym typeface="Wingdings"/>
              </a:rPr>
              <a:t>gedrag&amp;gezondheid</a:t>
            </a:r>
            <a:r>
              <a:rPr lang="nl-NL" dirty="0" smtClean="0">
                <a:sym typeface="Wingdings"/>
              </a:rPr>
              <a:t>)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59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800" y="534987"/>
            <a:ext cx="10515600" cy="1325563"/>
          </a:xfrm>
        </p:spPr>
        <p:txBody>
          <a:bodyPr/>
          <a:lstStyle/>
          <a:p>
            <a:r>
              <a:rPr lang="nl-NL" dirty="0" smtClean="0">
                <a:solidFill>
                  <a:srgbClr val="FFC000"/>
                </a:solidFill>
              </a:rPr>
              <a:t>Spijsvertering paard</a:t>
            </a:r>
            <a:endParaRPr lang="nl-NL" dirty="0">
              <a:solidFill>
                <a:srgbClr val="FFC000"/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17" y="1825625"/>
            <a:ext cx="6694366" cy="4351338"/>
          </a:xfrm>
        </p:spPr>
      </p:pic>
    </p:spTree>
    <p:extLst>
      <p:ext uri="{BB962C8B-B14F-4D97-AF65-F5344CB8AC3E}">
        <p14:creationId xmlns:p14="http://schemas.microsoft.com/office/powerpoint/2010/main" val="27955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746125"/>
            <a:ext cx="10515600" cy="1325563"/>
          </a:xfrm>
        </p:spPr>
        <p:txBody>
          <a:bodyPr/>
          <a:lstStyle/>
          <a:p>
            <a:r>
              <a:rPr lang="nl-NL" dirty="0" smtClean="0">
                <a:solidFill>
                  <a:srgbClr val="FFC000"/>
                </a:solidFill>
              </a:rPr>
              <a:t>De weg van het voedsel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altLang="nl-NL" dirty="0">
                <a:latin typeface="Garamond" panose="02020404030301010803" pitchFamily="18" charset="0"/>
              </a:rPr>
              <a:t>Mond – Slokdarm – Maag – Dunne darm + Alvleesklier + Lever – Blinde darm – Dikke darm - Endeldarm </a:t>
            </a:r>
          </a:p>
          <a:p>
            <a:endParaRPr lang="nl-NL" dirty="0"/>
          </a:p>
        </p:txBody>
      </p:sp>
      <p:pic>
        <p:nvPicPr>
          <p:cNvPr id="6" name="Picture 5" descr="spijsverterin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t="2278" r="1385" b="7710"/>
          <a:stretch>
            <a:fillRect/>
          </a:stretch>
        </p:blipFill>
        <p:spPr bwMode="auto">
          <a:xfrm>
            <a:off x="3551237" y="1825625"/>
            <a:ext cx="5059363" cy="3417888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9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600" dirty="0" smtClean="0">
            <a:solidFill>
              <a:srgbClr val="1F9BDE"/>
            </a:solidFill>
            <a:latin typeface="DIN Condens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Ontwikkelcentrum" id="{58AA8E0B-BC53-5947-8014-EFF79423B6D5}" vid="{65046F71-7F92-7648-9609-8E30722A779F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Ontwikkelcentrum</Template>
  <TotalTime>191</TotalTime>
  <Words>598</Words>
  <Application>Microsoft Office PowerPoint</Application>
  <PresentationFormat>Breedbeeld</PresentationFormat>
  <Paragraphs>148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Avenir Book</vt:lpstr>
      <vt:lpstr>Calibri</vt:lpstr>
      <vt:lpstr>Calibri Light</vt:lpstr>
      <vt:lpstr>DIN Condensed</vt:lpstr>
      <vt:lpstr>Garamond</vt:lpstr>
      <vt:lpstr>Wingdings</vt:lpstr>
      <vt:lpstr>Office-thema</vt:lpstr>
      <vt:lpstr>Aangepast ontwerp</vt:lpstr>
      <vt:lpstr>Les 1</vt:lpstr>
      <vt:lpstr>Planning</vt:lpstr>
      <vt:lpstr>Afronding</vt:lpstr>
      <vt:lpstr>Paarden</vt:lpstr>
      <vt:lpstr>Kenmerken van paarden</vt:lpstr>
      <vt:lpstr>Vachtkleuren</vt:lpstr>
      <vt:lpstr>Verzorging van het paard</vt:lpstr>
      <vt:lpstr>Spijsvertering paard</vt:lpstr>
      <vt:lpstr>De weg van het voedsel</vt:lpstr>
      <vt:lpstr>Waar wordt wat afgebroken?</vt:lpstr>
      <vt:lpstr>PowerPoint-presentatie</vt:lpstr>
      <vt:lpstr>PowerPoint-presentatie</vt:lpstr>
      <vt:lpstr>PowerPoint-presentatie</vt:lpstr>
      <vt:lpstr>PowerPoint-presentatie</vt:lpstr>
      <vt:lpstr>Maken opdracht paard en ezels</vt:lpstr>
    </vt:vector>
  </TitlesOfParts>
  <Company>Corporate Desktop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 Oskam</dc:creator>
  <cp:lastModifiedBy>Helanie Wikkerink - Aalders</cp:lastModifiedBy>
  <cp:revision>71</cp:revision>
  <dcterms:created xsi:type="dcterms:W3CDTF">2018-01-29T13:04:35Z</dcterms:created>
  <dcterms:modified xsi:type="dcterms:W3CDTF">2020-05-15T08:11:56Z</dcterms:modified>
</cp:coreProperties>
</file>